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56" r:id="rId2"/>
    <p:sldId id="292" r:id="rId3"/>
    <p:sldId id="257" r:id="rId4"/>
    <p:sldId id="298" r:id="rId5"/>
    <p:sldId id="291" r:id="rId6"/>
    <p:sldId id="258" r:id="rId7"/>
    <p:sldId id="268" r:id="rId8"/>
    <p:sldId id="294" r:id="rId9"/>
    <p:sldId id="299" r:id="rId10"/>
    <p:sldId id="300" r:id="rId11"/>
    <p:sldId id="302" r:id="rId12"/>
    <p:sldId id="301" r:id="rId13"/>
    <p:sldId id="287" r:id="rId14"/>
    <p:sldId id="275" r:id="rId15"/>
    <p:sldId id="297" r:id="rId16"/>
    <p:sldId id="296" r:id="rId17"/>
    <p:sldId id="295" r:id="rId18"/>
    <p:sldId id="293" r:id="rId19"/>
    <p:sldId id="281" r:id="rId20"/>
    <p:sldId id="267"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22" autoAdjust="0"/>
  </p:normalViewPr>
  <p:slideViewPr>
    <p:cSldViewPr snapToGrid="0" snapToObjects="1">
      <p:cViewPr varScale="1">
        <p:scale>
          <a:sx n="102" d="100"/>
          <a:sy n="102" d="100"/>
        </p:scale>
        <p:origin x="222" y="31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D886-B83A-20EF-4888-C57457D79AC0}"/>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 Data-Driven Explanation of the 2024 Crime Surge</a:t>
            </a:r>
          </a:p>
        </p:txBody>
      </p:sp>
      <p:sp>
        <p:nvSpPr>
          <p:cNvPr id="3" name="Date Placeholder 2">
            <a:extLst>
              <a:ext uri="{FF2B5EF4-FFF2-40B4-BE49-F238E27FC236}">
                <a16:creationId xmlns:a16="http://schemas.microsoft.com/office/drawing/2014/main" id="{78E0FE0D-7B41-C2B9-B238-7F1A7DB0F8EB}"/>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50D35750-0432-ED97-1340-5133F33F767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2A687D4-CBD1-D1F7-1B54-CA5B45F5D372}"/>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9" name="Picture 8">
            <a:extLst>
              <a:ext uri="{FF2B5EF4-FFF2-40B4-BE49-F238E27FC236}">
                <a16:creationId xmlns:a16="http://schemas.microsoft.com/office/drawing/2014/main" id="{1629BFF6-EE99-F63B-09DD-019CC474E8B2}"/>
              </a:ext>
            </a:extLst>
          </p:cNvPr>
          <p:cNvPicPr>
            <a:picLocks noChangeAspect="1"/>
          </p:cNvPicPr>
          <p:nvPr/>
        </p:nvPicPr>
        <p:blipFill>
          <a:blip r:embed="rId2"/>
          <a:stretch>
            <a:fillRect/>
          </a:stretch>
        </p:blipFill>
        <p:spPr>
          <a:xfrm>
            <a:off x="489999" y="1317695"/>
            <a:ext cx="9210676" cy="5107668"/>
          </a:xfrm>
          <a:prstGeom prst="rect">
            <a:avLst/>
          </a:prstGeom>
        </p:spPr>
      </p:pic>
      <p:sp>
        <p:nvSpPr>
          <p:cNvPr id="7" name="TextBox 6">
            <a:extLst>
              <a:ext uri="{FF2B5EF4-FFF2-40B4-BE49-F238E27FC236}">
                <a16:creationId xmlns:a16="http://schemas.microsoft.com/office/drawing/2014/main" id="{75313697-3B41-2175-9922-E574A184A060}"/>
              </a:ext>
            </a:extLst>
          </p:cNvPr>
          <p:cNvSpPr txBox="1"/>
          <p:nvPr/>
        </p:nvSpPr>
        <p:spPr>
          <a:xfrm>
            <a:off x="9954883" y="1437318"/>
            <a:ext cx="1915064" cy="4852675"/>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2024 anomaly is attributed to a convergence of factors: a national surge in auto theft rings targeting the region, increased proliferation of illegal firearms, and ongoing turf wars in the tow truck industry, all exacerbated by systemic challenges.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3099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Analyzing Crime Factors with Multiple Data Sources</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2"/>
          <a:stretch>
            <a:fillRect/>
          </a:stretch>
        </p:blipFill>
        <p:spPr>
          <a:xfrm>
            <a:off x="609600" y="1416126"/>
            <a:ext cx="5998590" cy="5266115"/>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3"/>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319195"/>
            <a:ext cx="4755641" cy="532453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p:txBody>
      </p:sp>
    </p:spTree>
    <p:extLst>
      <p:ext uri="{BB962C8B-B14F-4D97-AF65-F5344CB8AC3E}">
        <p14:creationId xmlns:p14="http://schemas.microsoft.com/office/powerpoint/2010/main" val="169251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2"/>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3"/>
          <a:stretch>
            <a:fillRect/>
          </a:stretch>
        </p:blipFill>
        <p:spPr>
          <a:xfrm>
            <a:off x="6334125" y="1246905"/>
            <a:ext cx="5674674" cy="2242917"/>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575446"/>
            <a:ext cx="5819775" cy="3231654"/>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.Despite the low R², the model provides a valuable baseline for resource planning and reliably identifies seasonal highs and lows</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13</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523291" y="1534832"/>
            <a:ext cx="4287709" cy="4591000"/>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a:t>
            </a:r>
            <a:endParaRPr lang="en-CA" sz="1200" b="1" dirty="0">
              <a:latin typeface="Times New Roman" panose="02020603050405020304" pitchFamily="18" charset="0"/>
              <a:cs typeface="Times New Roman" panose="02020603050405020304" pitchFamily="18" charset="0"/>
            </a:endParaRP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2"/>
          <a:stretch>
            <a:fillRect/>
          </a:stretch>
        </p:blipFill>
        <p:spPr>
          <a:xfrm>
            <a:off x="602896" y="1557076"/>
            <a:ext cx="6656967" cy="4828702"/>
          </a:xfrm>
          <a:prstGeom prst="rect">
            <a:avLst/>
          </a:prstGeom>
        </p:spPr>
      </p:pic>
    </p:spTree>
    <p:extLst>
      <p:ext uri="{BB962C8B-B14F-4D97-AF65-F5344CB8AC3E}">
        <p14:creationId xmlns:p14="http://schemas.microsoft.com/office/powerpoint/2010/main" val="13433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14</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7151915" y="4326049"/>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While 2026 levels are not projected to reach the 2024 peak, the return to a growth trend signals that the underlying systemic issues (organized crime, gun proliferation) have not been fully resolved and require sustained intervention</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00AC553B-6A17-BE8F-CF39-7502F112F33E}"/>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444471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15</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16</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447675"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353550" y="1635721"/>
            <a:ext cx="2647950" cy="4616648"/>
          </a:xfrm>
          <a:prstGeom prst="rect">
            <a:avLst/>
          </a:prstGeom>
          <a:noFill/>
        </p:spPr>
        <p:txBody>
          <a:bodyPr wrap="square">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sz="1600" dirty="0">
                <a:latin typeface="Times New Roman" panose="02020603050405020304" pitchFamily="18" charset="0"/>
                <a:cs typeface="Times New Roman" panose="02020603050405020304" pitchFamily="18" charset="0"/>
              </a:rPr>
              <a:t> </a:t>
            </a:r>
            <a:r>
              <a:rPr lang="en-CA" sz="16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for feature importance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Tier Definition:</a:t>
            </a:r>
          </a:p>
          <a:p>
            <a:pPr lvl="1"/>
            <a:r>
              <a:rPr lang="en-CA" sz="1600" b="1" dirty="0">
                <a:solidFill>
                  <a:srgbClr val="0F1115"/>
                </a:solidFill>
                <a:latin typeface="Times New Roman" panose="02020603050405020304" pitchFamily="18" charset="0"/>
                <a:cs typeface="Times New Roman" panose="02020603050405020304" pitchFamily="18" charset="0"/>
              </a:rPr>
              <a:t>High (70+): </a:t>
            </a:r>
          </a:p>
          <a:p>
            <a:pPr lvl="1"/>
            <a:r>
              <a:rPr lang="en-CA" sz="16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lvl="1"/>
            <a:r>
              <a:rPr lang="en-CA" sz="1600" b="1" dirty="0">
                <a:solidFill>
                  <a:srgbClr val="0F1115"/>
                </a:solidFill>
                <a:latin typeface="Times New Roman" panose="02020603050405020304" pitchFamily="18" charset="0"/>
                <a:cs typeface="Times New Roman" panose="02020603050405020304" pitchFamily="18" charset="0"/>
              </a:rPr>
              <a:t>Medium (60-69): </a:t>
            </a:r>
            <a:r>
              <a:rPr lang="en-CA" sz="16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lvl="1"/>
            <a:r>
              <a:rPr lang="en-CA" sz="1600" b="1" dirty="0">
                <a:solidFill>
                  <a:srgbClr val="0F1115"/>
                </a:solidFill>
                <a:latin typeface="Times New Roman" panose="02020603050405020304" pitchFamily="18" charset="0"/>
                <a:cs typeface="Times New Roman" panose="02020603050405020304" pitchFamily="18" charset="0"/>
              </a:rPr>
              <a:t>Low (&lt;60): </a:t>
            </a:r>
          </a:p>
          <a:p>
            <a:pPr lvl="1"/>
            <a:r>
              <a:rPr lang="en-CA" sz="16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600" dirty="0">
                <a:solidFill>
                  <a:srgbClr val="0F1115"/>
                </a:solidFill>
                <a:latin typeface="Times New Roman" panose="02020603050405020304" pitchFamily="18" charset="0"/>
                <a:cs typeface="Times New Roman" panose="02020603050405020304" pitchFamily="18" charset="0"/>
              </a:rPr>
              <a:t> </a:t>
            </a:r>
            <a:endParaRPr lang="en-CA" sz="1600" dirty="0">
              <a:solidFill>
                <a:srgbClr val="0F111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8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Operational Summary</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The Compliance Illusion: Masking a Critical Staffing Crisis in District 4</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18</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842002" y="1519788"/>
            <a:ext cx="5871936" cy="50783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533399" y="1515396"/>
            <a:ext cx="5105400" cy="5078313"/>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Officer Availability: 33 / 61 (54%)</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Daily Call Volume: 438</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Calls per Available Officer: ~13.3</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95%</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Rate: 95.0%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Compliance Level: GOOD</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Despite a 95% compliance rate with bare-minimum staffing levels, District 4 is in a state of chronic operational crisis, with nearly half of its officers unavailable on an average day. This metric masks the extreme pressure on available staff</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5" name="TextBox 4">
            <a:extLst>
              <a:ext uri="{FF2B5EF4-FFF2-40B4-BE49-F238E27FC236}">
                <a16:creationId xmlns:a16="http://schemas.microsoft.com/office/drawing/2014/main" id="{A1E4C0A1-86E3-12EA-4F5E-9C1C7D8799E0}"/>
              </a:ext>
            </a:extLst>
          </p:cNvPr>
          <p:cNvSpPr txBox="1"/>
          <p:nvPr/>
        </p:nvSpPr>
        <p:spPr>
          <a:xfrm>
            <a:off x="904875" y="1803315"/>
            <a:ext cx="10915650" cy="3384068"/>
          </a:xfrm>
          <a:prstGeom prst="rect">
            <a:avLst/>
          </a:prstGeom>
          <a:noFill/>
        </p:spPr>
        <p:txBody>
          <a:bodyPr wrap="square">
            <a:spAutoFit/>
          </a:bodyPr>
          <a:lstStyle/>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Diagnosis: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The 2024 surge was an anomaly driven by organized crime in District 4</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Prescription:</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An immediate resource surge to Vaughan, with strategic scheduling</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Prognosis: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Without action, a 5.2% increase is forecast for 2026. With our plan, we aim to 	reverse that trend</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Measure:</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We will track success via reduced risk scores and disrupted networks</a:t>
            </a:r>
          </a:p>
        </p:txBody>
      </p:sp>
    </p:spTree>
    <p:extLst>
      <p:ext uri="{BB962C8B-B14F-4D97-AF65-F5344CB8AC3E}">
        <p14:creationId xmlns:p14="http://schemas.microsoft.com/office/powerpoint/2010/main" val="39123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9686" y="1691675"/>
            <a:ext cx="11143343" cy="3914983"/>
          </a:xfrm>
          <a:prstGeom prst="rect">
            <a:avLst/>
          </a:prstGeom>
          <a:noFill/>
        </p:spPr>
        <p:txBody>
          <a:bodyPr wrap="square">
            <a:spAutoFit/>
          </a:bodyPr>
          <a:lstStyle/>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Objective</a:t>
            </a:r>
          </a:p>
          <a:p>
            <a:pPr marL="342900" lvl="1" indent="-34290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4961423"/>
          </a:xfrm>
          <a:prstGeom prst="rect">
            <a:avLst/>
          </a:prstGeom>
          <a:noFill/>
        </p:spPr>
        <p:txBody>
          <a:bodyPr wrap="square">
            <a:spAutoFit/>
          </a:bodyPr>
          <a:lstStyle/>
          <a:p>
            <a:pPr>
              <a:lnSpc>
                <a:spcPct val="200000"/>
              </a:lnSpc>
            </a:pPr>
            <a:r>
              <a:rPr lang="en-CA" sz="2800" b="1" dirty="0">
                <a:latin typeface="Times New Roman" panose="02020603050405020304" pitchFamily="18" charset="0"/>
                <a:cs typeface="Times New Roman" panose="02020603050405020304" pitchFamily="18" charset="0"/>
              </a:rPr>
              <a:t>Our Resource Request</a:t>
            </a:r>
            <a:endParaRPr lang="en-CA" sz="3600" b="1" dirty="0">
              <a:latin typeface="Times New Roman" panose="02020603050405020304" pitchFamily="18" charset="0"/>
              <a:cs typeface="Times New Roman" panose="02020603050405020304" pitchFamily="18" charset="0"/>
            </a:endParaRPr>
          </a:p>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21</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95,050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743859" y="1347219"/>
            <a:ext cx="6520543" cy="525169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November 2025 to December 2026</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We used advanced time-series forecasting (analyzing past patterns to predict the future) and machine learning models (to identify key risk factors). Our models are better at predicting the overall seasonal pattern (e.g., more crime in summer) than predicting sudden spikes from unpredictable events like organized crime rings.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2848857"/>
          </a:xfrm>
          <a:prstGeom prst="rect">
            <a:avLst/>
          </a:prstGeom>
          <a:noFill/>
        </p:spPr>
        <p:txBody>
          <a:bodyPr wrap="square">
            <a:spAutoFit/>
          </a:bodyPr>
          <a:lstStyle/>
          <a:p>
            <a:endParaRPr lang="en-CA" sz="1600" dirty="0">
              <a:latin typeface="Times New Roman" panose="02020603050405020304" pitchFamily="18" charset="0"/>
              <a:cs typeface="Times New Roman" panose="02020603050405020304" pitchFamily="18" charset="0"/>
            </a:endParaRPr>
          </a:p>
          <a:p>
            <a:pPr latinLnBrk="1">
              <a:lnSpc>
                <a:spcPct val="200000"/>
              </a:lnSpc>
            </a:pPr>
            <a:r>
              <a:rPr lang="en-CA" sz="2000" b="1" dirty="0">
                <a:latin typeface="Times New Roman" panose="02020603050405020304" pitchFamily="18" charset="0"/>
                <a:cs typeface="Times New Roman" panose="02020603050405020304" pitchFamily="18" charset="0"/>
              </a:rPr>
              <a:t>Strategic insights</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285817" y="2511935"/>
            <a:ext cx="4501926" cy="3847207"/>
          </a:xfrm>
          <a:prstGeom prst="rect">
            <a:avLst/>
          </a:prstGeom>
          <a:noFill/>
        </p:spPr>
        <p:txBody>
          <a:bodyPr wrap="square">
            <a:spAutoFit/>
          </a:bodyPr>
          <a:lstStyle/>
          <a:p>
            <a:pPr algn="l" latinLnBrk="1">
              <a:buNone/>
            </a:pPr>
            <a:r>
              <a:rPr lang="en-CA" sz="16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4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4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4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4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4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400" b="0" i="0" dirty="0">
                <a:effectLst/>
                <a:latin typeface="Times New Roman" panose="02020603050405020304" pitchFamily="18" charset="0"/>
                <a:cs typeface="Times New Roman" panose="02020603050405020304" pitchFamily="18" charset="0"/>
              </a:rPr>
              <a:t>   • Public Order: 		929 crimes (0.6%)</a:t>
            </a:r>
          </a:p>
          <a:p>
            <a:pPr algn="l" latinLnBrk="1">
              <a:buNone/>
            </a:pPr>
            <a:r>
              <a:rPr lang="en-CA" sz="16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400" b="0" i="0" dirty="0">
                <a:effectLst/>
                <a:latin typeface="Times New Roman" panose="02020603050405020304" pitchFamily="18" charset="0"/>
                <a:cs typeface="Times New Roman" panose="02020603050405020304" pitchFamily="18" charset="0"/>
              </a:rPr>
              <a:t>     - Fall: 		26.6%</a:t>
            </a:r>
          </a:p>
          <a:p>
            <a:pPr algn="l" latinLnBrk="1">
              <a:buNone/>
            </a:pPr>
            <a:r>
              <a:rPr lang="en-CA" sz="1400" b="0" i="0" dirty="0">
                <a:effectLst/>
                <a:latin typeface="Times New Roman" panose="02020603050405020304" pitchFamily="18" charset="0"/>
                <a:cs typeface="Times New Roman" panose="02020603050405020304" pitchFamily="18" charset="0"/>
              </a:rPr>
              <a:t>     - Spring: 		24.1%</a:t>
            </a:r>
          </a:p>
          <a:p>
            <a:pPr algn="l" latinLnBrk="1">
              <a:buNone/>
            </a:pPr>
            <a:r>
              <a:rPr lang="en-CA" sz="1400" b="0" i="0" dirty="0">
                <a:effectLst/>
                <a:latin typeface="Times New Roman" panose="02020603050405020304" pitchFamily="18" charset="0"/>
                <a:cs typeface="Times New Roman" panose="02020603050405020304" pitchFamily="18" charset="0"/>
              </a:rPr>
              <a:t>     - Summer: 	25.7%</a:t>
            </a:r>
          </a:p>
          <a:p>
            <a:pPr algn="l" latinLnBrk="1">
              <a:buNone/>
            </a:pPr>
            <a:r>
              <a:rPr lang="en-CA" sz="1400" b="0" i="0" dirty="0">
                <a:effectLst/>
                <a:latin typeface="Times New Roman" panose="02020603050405020304" pitchFamily="18" charset="0"/>
                <a:cs typeface="Times New Roman" panose="02020603050405020304" pitchFamily="18" charset="0"/>
              </a:rPr>
              <a:t>     - Winter: 		23.6%</a:t>
            </a:r>
          </a:p>
          <a:p>
            <a:pPr algn="l" latinLnBrk="1">
              <a:buNone/>
            </a:pPr>
            <a:r>
              <a:rPr lang="en-CA" sz="1600" b="0" i="0" dirty="0">
                <a:effectLst/>
                <a:latin typeface="Times New Roman" panose="02020603050405020304" pitchFamily="18" charset="0"/>
                <a:cs typeface="Times New Roman" panose="02020603050405020304" pitchFamily="18" charset="0"/>
              </a:rPr>
              <a:t>CATEGORY TRENDS:</a:t>
            </a:r>
          </a:p>
          <a:p>
            <a:pPr algn="l" latinLnBrk="1">
              <a:buNone/>
            </a:pPr>
            <a:r>
              <a:rPr lang="en-CA" sz="1400" b="0" i="0" dirty="0">
                <a:effectLst/>
                <a:latin typeface="Times New Roman" panose="02020603050405020304" pitchFamily="18" charset="0"/>
                <a:cs typeface="Times New Roman" panose="02020603050405020304" pitchFamily="18" charset="0"/>
              </a:rPr>
              <a:t>   • Property Crime: 	+61.7% change (2020-2023)</a:t>
            </a:r>
          </a:p>
          <a:p>
            <a:pPr latinLnBrk="1"/>
            <a:r>
              <a:rPr lang="en-CA" sz="1400" b="0" i="0" dirty="0">
                <a:effectLst/>
                <a:latin typeface="Times New Roman" panose="02020603050405020304" pitchFamily="18" charset="0"/>
                <a:cs typeface="Times New Roman" panose="02020603050405020304" pitchFamily="18" charset="0"/>
              </a:rPr>
              <a:t>   • Violent Crime: 		+52.3%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Other Crime: 		+24.8%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Drug Crime: 		-3.7%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9" y="2243654"/>
            <a:ext cx="282441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4537366"/>
            <a:ext cx="2824421"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521131"/>
            <a:ext cx="2510788"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11123" y="2243653"/>
            <a:ext cx="2444115" cy="2282881"/>
          </a:xfrm>
          <a:prstGeom prst="rect">
            <a:avLst/>
          </a:prstGeom>
        </p:spPr>
      </p:pic>
      <p:sp>
        <p:nvSpPr>
          <p:cNvPr id="19" name="TextBox 18">
            <a:extLst>
              <a:ext uri="{FF2B5EF4-FFF2-40B4-BE49-F238E27FC236}">
                <a16:creationId xmlns:a16="http://schemas.microsoft.com/office/drawing/2014/main" id="{9CBA1964-226E-916F-C2CB-5E4D9F2F4C1D}"/>
              </a:ext>
            </a:extLst>
          </p:cNvPr>
          <p:cNvSpPr txBox="1"/>
          <p:nvPr/>
        </p:nvSpPr>
        <p:spPr>
          <a:xfrm>
            <a:off x="611123" y="1746334"/>
            <a:ext cx="11104627" cy="338554"/>
          </a:xfrm>
          <a:prstGeom prst="rect">
            <a:avLst/>
          </a:prstGeom>
          <a:noFill/>
        </p:spPr>
        <p:txBody>
          <a:bodyPr wrap="square">
            <a:spAutoFit/>
          </a:bodyPr>
          <a:lstStyle/>
          <a:p>
            <a:pPr algn="ctr"/>
            <a:r>
              <a:rPr lang="en-CA" sz="1600" b="1"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 &amp; Patterns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4918819"/>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001369"/>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IMMEDIATE: Focus 60%+ resources on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3727</TotalTime>
  <Words>2849</Words>
  <Application>Microsoft Office PowerPoint</Application>
  <PresentationFormat>Widescreen</PresentationFormat>
  <Paragraphs>300</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Methodology</vt:lpstr>
      <vt:lpstr>Crime Trend</vt:lpstr>
      <vt:lpstr>Crime Category Distribution</vt:lpstr>
      <vt:lpstr>The Crime-Staffing Feedback Loop</vt:lpstr>
      <vt:lpstr>Yearly Crime Trends &amp; The 2024 Anomaly</vt:lpstr>
      <vt:lpstr>2024 Crime Surge: Key Drivers &amp; Patterns</vt:lpstr>
      <vt:lpstr>A Data-Driven Explanation of the 2024 Crime Surge</vt:lpstr>
      <vt:lpstr>Analyzing Crime Factors with Multiple Data Sources</vt:lpstr>
      <vt:lpstr>Crime Time-Series Modeling</vt:lpstr>
      <vt:lpstr>Forecast: A Return to Growth in 2026 Demands Action</vt:lpstr>
      <vt:lpstr>PowerPoint Presentation</vt:lpstr>
      <vt:lpstr>Police Operations Dashboard</vt:lpstr>
      <vt:lpstr>District 4 (Vaughan) is the Epicenter of Risk</vt:lpstr>
      <vt:lpstr>District 4 (Vaughan) Operational Summary</vt:lpstr>
      <vt:lpstr>The Compliance Illusion: Masking a Critical Staffing Crisis in District 4</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135</cp:revision>
  <dcterms:created xsi:type="dcterms:W3CDTF">2013-01-27T09:14:16Z</dcterms:created>
  <dcterms:modified xsi:type="dcterms:W3CDTF">2025-11-26T18:32:07Z</dcterms:modified>
  <cp:category/>
</cp:coreProperties>
</file>